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Economica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Playfair Display"/>
      <p:regular r:id="rId39"/>
      <p:bold r:id="rId40"/>
      <p:italic r:id="rId41"/>
      <p:boldItalic r:id="rId42"/>
    </p:embeddedFont>
    <p:embeddedFont>
      <p:font typeface="Montserrat"/>
      <p:regular r:id="rId43"/>
      <p:bold r:id="rId44"/>
      <p:italic r:id="rId45"/>
      <p:boldItalic r:id="rId46"/>
    </p:embeddedFont>
    <p:embeddedFont>
      <p:font typeface="Merriweather"/>
      <p:regular r:id="rId47"/>
      <p:bold r:id="rId48"/>
      <p:italic r:id="rId49"/>
      <p:boldItalic r:id="rId50"/>
    </p:embeddedFont>
    <p:embeddedFont>
      <p:font typeface="Open Sans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bold.fntdata"/><Relationship Id="rId42" Type="http://schemas.openxmlformats.org/officeDocument/2006/relationships/font" Target="fonts/PlayfairDisplay-boldItalic.fntdata"/><Relationship Id="rId41" Type="http://schemas.openxmlformats.org/officeDocument/2006/relationships/font" Target="fonts/PlayfairDisplay-italic.fntdata"/><Relationship Id="rId44" Type="http://schemas.openxmlformats.org/officeDocument/2006/relationships/font" Target="fonts/Montserrat-bold.fntdata"/><Relationship Id="rId43" Type="http://schemas.openxmlformats.org/officeDocument/2006/relationships/font" Target="fonts/Montserrat-regular.fntdata"/><Relationship Id="rId46" Type="http://schemas.openxmlformats.org/officeDocument/2006/relationships/font" Target="fonts/Montserrat-boldItalic.fntdata"/><Relationship Id="rId45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erriweather-bold.fntdata"/><Relationship Id="rId47" Type="http://schemas.openxmlformats.org/officeDocument/2006/relationships/font" Target="fonts/Merriweather-regular.fntdata"/><Relationship Id="rId49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conomica-regular.fntdata"/><Relationship Id="rId30" Type="http://schemas.openxmlformats.org/officeDocument/2006/relationships/slide" Target="slides/slide25.xml"/><Relationship Id="rId33" Type="http://schemas.openxmlformats.org/officeDocument/2006/relationships/font" Target="fonts/Economica-italic.fntdata"/><Relationship Id="rId32" Type="http://schemas.openxmlformats.org/officeDocument/2006/relationships/font" Target="fonts/Economica-bold.fntdata"/><Relationship Id="rId35" Type="http://schemas.openxmlformats.org/officeDocument/2006/relationships/font" Target="fonts/Roboto-regular.fntdata"/><Relationship Id="rId34" Type="http://schemas.openxmlformats.org/officeDocument/2006/relationships/font" Target="fonts/Economica-boldItalic.fntdata"/><Relationship Id="rId37" Type="http://schemas.openxmlformats.org/officeDocument/2006/relationships/font" Target="fonts/Roboto-italic.fntdata"/><Relationship Id="rId36" Type="http://schemas.openxmlformats.org/officeDocument/2006/relationships/font" Target="fonts/Roboto-bold.fntdata"/><Relationship Id="rId39" Type="http://schemas.openxmlformats.org/officeDocument/2006/relationships/font" Target="fonts/PlayfairDisplay-regular.fntdata"/><Relationship Id="rId38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regular.fntdata"/><Relationship Id="rId50" Type="http://schemas.openxmlformats.org/officeDocument/2006/relationships/font" Target="fonts/Merriweather-boldItalic.fntdata"/><Relationship Id="rId53" Type="http://schemas.openxmlformats.org/officeDocument/2006/relationships/font" Target="fonts/OpenSans-italic.fntdata"/><Relationship Id="rId52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6292e278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6292e278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BiLSTM (Bidirectional-LSTM) enables the hidden states to capture both historical and future context information of the words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CRF (Conditional Random Field) considers the correlations between the current label and neighboring labels.</a:t>
            </a:r>
            <a:endParaRPr sz="16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6292e278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6292e278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zh-TW" sz="1500">
                <a:solidFill>
                  <a:schemeClr val="dk1"/>
                </a:solidFill>
              </a:rPr>
              <a:t>it means the current model is difficult to judge the label of this sample. If the expert labels this example, the model can enhance its ability by learning this sample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zh-TW" sz="1500">
                <a:solidFill>
                  <a:schemeClr val="dk1"/>
                </a:solidFill>
              </a:rPr>
              <a:t>believe those samples with high confidence are also helpful in the task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6292e278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6292e278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/>
              <a:t>For the other four criteria, character-level and word-level language models and some heuristic rules are able to meet the goal</a:t>
            </a:r>
            <a:endParaRPr sz="15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6292e278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6292e278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(</a:t>
            </a:r>
            <a:r>
              <a:rPr lang="zh-TW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Perplexity</a:t>
            </a:r>
            <a:r>
              <a:rPr lang="zh-TW" sz="1400">
                <a:solidFill>
                  <a:schemeClr val="dk1"/>
                </a:solidFill>
              </a:rPr>
              <a:t>) https://medium.com/nlp-tsupei/perplexity%E6%98%AF%E4%BB%80%E9%BA%BC-426f52897513</a:t>
            </a:r>
            <a:endParaRPr sz="15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6292e278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6292e278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6292e278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6292e278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6292e278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6292e278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6292e2786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6292e278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6292e2786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f6292e2786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6292e2786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f6292e2786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92245c08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92245c08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6292e2786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6292e2786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6292e2786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f6292e2786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6292e2786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6292e2786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RE2: </a:t>
            </a:r>
            <a:r>
              <a:rPr lang="zh-TW" sz="1400">
                <a:solidFill>
                  <a:schemeClr val="dk1"/>
                </a:solidFill>
                <a:highlight>
                  <a:srgbClr val="FFFFFF"/>
                </a:highlight>
              </a:rPr>
              <a:t>We explore what is sufficient to build a fast and well-performed text matching model and propose to keep three key features available for inter-sequence alignment: original point-wise features, previous aligned features, and contextual features while simplifying all the remaining components</a:t>
            </a:r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6292e278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f6292e278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6292e2786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6292e2786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aafa36e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aafa36e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400">
                <a:solidFill>
                  <a:srgbClr val="555555"/>
                </a:solidFill>
                <a:highlight>
                  <a:srgbClr val="FFFFFF"/>
                </a:highlight>
              </a:rPr>
              <a:t>Average Precision(AP)是：</a:t>
            </a:r>
            <a:r>
              <a:rPr b="1" lang="zh-TW" sz="1400">
                <a:solidFill>
                  <a:srgbClr val="FF0000"/>
                </a:solidFill>
                <a:highlight>
                  <a:srgbClr val="FFFFFF"/>
                </a:highlight>
              </a:rPr>
              <a:t>整組</a:t>
            </a:r>
            <a:r>
              <a:rPr lang="zh-TW" sz="1400">
                <a:solidFill>
                  <a:srgbClr val="555555"/>
                </a:solidFill>
                <a:highlight>
                  <a:srgbClr val="FFFFFF"/>
                </a:highlight>
              </a:rPr>
              <a:t>答案</a:t>
            </a:r>
            <a:r>
              <a:rPr lang="zh-TW" sz="1400">
                <a:solidFill>
                  <a:schemeClr val="dk1"/>
                </a:solidFill>
                <a:highlight>
                  <a:srgbClr val="FFFFFF"/>
                </a:highlight>
              </a:rPr>
              <a:t>正確結果要優先出現的衡量指標，即：正確答案出現位置(多快多早)的</a:t>
            </a:r>
            <a:r>
              <a:rPr b="1" lang="zh-TW" sz="1400">
                <a:solidFill>
                  <a:srgbClr val="FF0000"/>
                </a:solidFill>
                <a:highlight>
                  <a:srgbClr val="FFFFFF"/>
                </a:highlight>
              </a:rPr>
              <a:t>整體</a:t>
            </a:r>
            <a:r>
              <a:rPr lang="zh-TW" sz="1400">
                <a:solidFill>
                  <a:schemeClr val="dk1"/>
                </a:solidFill>
                <a:highlight>
                  <a:srgbClr val="FFFFFF"/>
                </a:highlight>
              </a:rPr>
              <a:t>衡量</a:t>
            </a:r>
            <a:r>
              <a:rPr lang="zh-TW" sz="1400">
                <a:solidFill>
                  <a:srgbClr val="555555"/>
                </a:solidFill>
                <a:highlight>
                  <a:srgbClr val="FFFFFF"/>
                </a:highlight>
              </a:rPr>
              <a:t>。</a:t>
            </a:r>
            <a:endParaRPr sz="1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highlight>
                  <a:srgbClr val="FFFFFF"/>
                </a:highlight>
              </a:rPr>
              <a:t>Reciprocal Rank  (RR)是：</a:t>
            </a:r>
            <a:r>
              <a:rPr b="1" lang="zh-TW" sz="1400">
                <a:solidFill>
                  <a:srgbClr val="FF0000"/>
                </a:solidFill>
                <a:highlight>
                  <a:srgbClr val="FFFFFF"/>
                </a:highlight>
              </a:rPr>
              <a:t>第一個</a:t>
            </a:r>
            <a:r>
              <a:rPr lang="zh-TW" sz="1400">
                <a:solidFill>
                  <a:schemeClr val="dk1"/>
                </a:solidFill>
                <a:highlight>
                  <a:srgbClr val="FFFFFF"/>
                </a:highlight>
              </a:rPr>
              <a:t>正確答案出現序位衡量指標，取之倒數。即：</a:t>
            </a:r>
            <a:r>
              <a:rPr b="1" lang="zh-TW" sz="1400">
                <a:solidFill>
                  <a:srgbClr val="FF0000"/>
                </a:solidFill>
                <a:highlight>
                  <a:srgbClr val="FFFFFF"/>
                </a:highlight>
              </a:rPr>
              <a:t>第一個</a:t>
            </a:r>
            <a:r>
              <a:rPr lang="zh-TW" sz="1400">
                <a:solidFill>
                  <a:schemeClr val="dk1"/>
                </a:solidFill>
                <a:highlight>
                  <a:srgbClr val="FFFFFF"/>
                </a:highlight>
              </a:rPr>
              <a:t>正確答案多快(多早)出現？出現越早RR越高分。</a:t>
            </a: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92245c08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92245c08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92245c08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92245c08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2245c08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2245c08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92245c08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92245c08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92245c087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92245c087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92fa5a24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92fa5a24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6292e27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6292e27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b="1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b="1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b="1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b="1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b="1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b="1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b="1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b="1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0" Type="http://schemas.openxmlformats.org/officeDocument/2006/relationships/image" Target="../media/image9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587500" y="1036050"/>
            <a:ext cx="3739200" cy="19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080"/>
              <a:t>AliCoCo: Alibaba E-commerce Cognitive Concept Net</a:t>
            </a:r>
            <a:endParaRPr sz="408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816100" y="3192775"/>
            <a:ext cx="3891600" cy="14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ADVISOR: JIA-LING KOH</a:t>
            </a:r>
            <a:endParaRPr b="1" sz="1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PRESENTER: CHENG-WEI CHEN</a:t>
            </a:r>
            <a:endParaRPr b="1" sz="1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SOURCE: SIGMOD’20</a:t>
            </a:r>
            <a:endParaRPr b="1" sz="1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DATE: 2021/10/25</a:t>
            </a:r>
            <a:endParaRPr b="1" sz="1575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5"/>
              </a:solidFill>
            </a:endParaRPr>
          </a:p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Primitive concepts</a:t>
            </a:r>
            <a:endParaRPr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2863700"/>
            <a:ext cx="2847300" cy="2078400"/>
          </a:xfrm>
          <a:prstGeom prst="rect">
            <a:avLst/>
          </a:prstGeom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Sentence from: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Search queries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Product titles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User-written reviews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Shopping guide</a:t>
            </a: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3648825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2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125" y="1005700"/>
            <a:ext cx="4519035" cy="3691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2"/>
          <p:cNvCxnSpPr>
            <a:endCxn id="147" idx="3"/>
          </p:cNvCxnSpPr>
          <p:nvPr/>
        </p:nvCxnSpPr>
        <p:spPr>
          <a:xfrm rot="10800000">
            <a:off x="3159000" y="3902900"/>
            <a:ext cx="606300" cy="337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311700" y="1264763"/>
            <a:ext cx="2847300" cy="1481400"/>
          </a:xfrm>
          <a:prstGeom prst="rect">
            <a:avLst/>
          </a:prstGeom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CRF l</a:t>
            </a:r>
            <a:r>
              <a:rPr lang="zh-TW"/>
              <a:t>abels: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B: Beginning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I: Interminate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O: Other</a:t>
            </a:r>
            <a:endParaRPr/>
          </a:p>
        </p:txBody>
      </p:sp>
      <p:cxnSp>
        <p:nvCxnSpPr>
          <p:cNvPr id="152" name="Google Shape;152;p22"/>
          <p:cNvCxnSpPr>
            <a:endCxn id="151" idx="3"/>
          </p:cNvCxnSpPr>
          <p:nvPr/>
        </p:nvCxnSpPr>
        <p:spPr>
          <a:xfrm flipH="1">
            <a:off x="3159000" y="1583063"/>
            <a:ext cx="777600" cy="422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50" y="1147225"/>
            <a:ext cx="3980949" cy="38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/>
          <p:nvPr/>
        </p:nvSpPr>
        <p:spPr>
          <a:xfrm>
            <a:off x="391300" y="2023800"/>
            <a:ext cx="4127100" cy="1242900"/>
          </a:xfrm>
          <a:prstGeom prst="bracketPair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>
            <a:off x="311700" y="315925"/>
            <a:ext cx="39435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Primitive concepts</a:t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3648825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2</a:t>
            </a:r>
            <a:endParaRPr b="1">
              <a:solidFill>
                <a:schemeClr val="accent1"/>
              </a:solidFill>
            </a:endParaRPr>
          </a:p>
        </p:txBody>
      </p:sp>
      <p:cxnSp>
        <p:nvCxnSpPr>
          <p:cNvPr id="162" name="Google Shape;162;p23"/>
          <p:cNvCxnSpPr>
            <a:stCxn id="160" idx="3"/>
          </p:cNvCxnSpPr>
          <p:nvPr/>
        </p:nvCxnSpPr>
        <p:spPr>
          <a:xfrm flipH="1" rot="10800000">
            <a:off x="4255200" y="725575"/>
            <a:ext cx="1420500" cy="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3" name="Google Shape;163;p23"/>
          <p:cNvSpPr txBox="1"/>
          <p:nvPr>
            <p:ph type="title"/>
          </p:nvPr>
        </p:nvSpPr>
        <p:spPr>
          <a:xfrm>
            <a:off x="5804225" y="315925"/>
            <a:ext cx="24981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Taxonomy</a:t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>
            <a:off x="7671800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1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737350" y="2414100"/>
            <a:ext cx="4212300" cy="1939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/>
              <a:t>U</a:t>
            </a:r>
            <a:r>
              <a:rPr lang="zh-TW" sz="1900"/>
              <a:t>ncertainty and high Confidence Sampling (UCS):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zh-TW" sz="1900"/>
              <a:t>Choose</a:t>
            </a:r>
            <a:r>
              <a:rPr lang="zh-TW" sz="1900"/>
              <a:t> prediction score of a sample is close to 0.5,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zh-TW" sz="1900">
                <a:solidFill>
                  <a:schemeClr val="dk1"/>
                </a:solidFill>
              </a:rPr>
              <a:t>Choose prediction score of a sample is close to 1 or 0, </a:t>
            </a:r>
            <a:endParaRPr sz="1900"/>
          </a:p>
        </p:txBody>
      </p:sp>
      <p:sp>
        <p:nvSpPr>
          <p:cNvPr id="166" name="Google Shape;166;p23"/>
          <p:cNvSpPr txBox="1"/>
          <p:nvPr/>
        </p:nvSpPr>
        <p:spPr>
          <a:xfrm>
            <a:off x="2650825" y="2060400"/>
            <a:ext cx="1726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select</a:t>
            </a:r>
            <a:r>
              <a:rPr b="1" lang="zh-TW"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 -&gt; </a:t>
            </a:r>
            <a:endParaRPr b="1" sz="16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human label -&gt; </a:t>
            </a:r>
            <a:endParaRPr b="1" sz="16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learning-&gt; </a:t>
            </a:r>
            <a:endParaRPr b="1" sz="16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prediction</a:t>
            </a:r>
            <a:endParaRPr b="1" sz="16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7" name="Google Shape;167;p23"/>
          <p:cNvCxnSpPr>
            <a:stCxn id="165" idx="1"/>
          </p:cNvCxnSpPr>
          <p:nvPr/>
        </p:nvCxnSpPr>
        <p:spPr>
          <a:xfrm flipH="1">
            <a:off x="2675150" y="3383850"/>
            <a:ext cx="2062200" cy="22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311700" y="315925"/>
            <a:ext cx="38700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</a:t>
            </a:r>
            <a:r>
              <a:rPr lang="zh-TW"/>
              <a:t>-commerce concepts</a:t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4181700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3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823050" y="1443125"/>
            <a:ext cx="2847300" cy="2078400"/>
          </a:xfrm>
          <a:prstGeom prst="rect">
            <a:avLst/>
          </a:prstGeom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Phrases</a:t>
            </a:r>
            <a:r>
              <a:rPr lang="zh-TW"/>
              <a:t> from: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Search queries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Product titles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User-written reviews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Shopping guide</a:t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844500" y="3670450"/>
            <a:ext cx="280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latin typeface="Open Sans"/>
                <a:ea typeface="Open Sans"/>
                <a:cs typeface="Open Sans"/>
                <a:sym typeface="Open Sans"/>
              </a:rPr>
              <a:t>Adopt AutoPhrase to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latin typeface="Open Sans"/>
                <a:ea typeface="Open Sans"/>
                <a:cs typeface="Open Sans"/>
                <a:sym typeface="Open Sans"/>
              </a:rPr>
              <a:t>mine possible concepts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4646925" y="1466375"/>
            <a:ext cx="3747600" cy="20934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latin typeface="Open Sans"/>
                <a:ea typeface="Open Sans"/>
                <a:cs typeface="Open Sans"/>
                <a:sym typeface="Open Sans"/>
              </a:rPr>
              <a:t>Criteria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AutoNum type="arabicParenBoth"/>
            </a:pP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E-commerce Meaning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AutoNum type="arabicParenBoth"/>
            </a:pP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Coherence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pen Sans"/>
              <a:buAutoNum type="arabicParenBoth"/>
            </a:pPr>
            <a:r>
              <a:rPr b="1" lang="zh-TW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Plausibility</a:t>
            </a:r>
            <a:endParaRPr b="1" sz="2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AutoNum type="arabicParenBoth"/>
            </a:pP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Clarity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AutoNum type="arabicParenBoth"/>
            </a:pP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Correctness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311700" y="315925"/>
            <a:ext cx="74580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E-commerce concepts  (</a:t>
            </a:r>
            <a:r>
              <a:rPr lang="zh-TW"/>
              <a:t>Plausibility)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6471775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3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b="3095" l="3741" r="5000" t="6668"/>
          <a:stretch/>
        </p:blipFill>
        <p:spPr>
          <a:xfrm>
            <a:off x="548375" y="1147225"/>
            <a:ext cx="4237249" cy="33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758000" y="4328850"/>
            <a:ext cx="1530900" cy="4002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character-based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3387050" y="4527525"/>
            <a:ext cx="1247100" cy="4002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word</a:t>
            </a: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-based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4987700" y="3558775"/>
            <a:ext cx="2936400" cy="831300"/>
          </a:xfrm>
          <a:prstGeom prst="rect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ID: pre-trained word embedding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POS: Part Of Speech embedding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NER: Named Entity Recognition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4961300" y="1387375"/>
            <a:ext cx="2989200" cy="16932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Pre-calculated feature to candidate concept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Number of words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zh-TW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zh-TW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umber of </a:t>
            </a: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characters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Perplexity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zh-TW">
                <a:latin typeface="Open Sans"/>
                <a:ea typeface="Open Sans"/>
                <a:cs typeface="Open Sans"/>
                <a:sym typeface="Open Sans"/>
              </a:rPr>
              <a:t>Popularity in e-commerce scenario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0" name="Google Shape;190;p25"/>
          <p:cNvCxnSpPr>
            <a:stCxn id="189" idx="0"/>
          </p:cNvCxnSpPr>
          <p:nvPr/>
        </p:nvCxnSpPr>
        <p:spPr>
          <a:xfrm rot="5400000">
            <a:off x="2480750" y="-512375"/>
            <a:ext cx="2075400" cy="5874900"/>
          </a:xfrm>
          <a:prstGeom prst="bentConnector4">
            <a:avLst>
              <a:gd fmla="val -14771" name="adj1"/>
              <a:gd fmla="val 105001" name="adj2"/>
            </a:avLst>
          </a:prstGeom>
          <a:noFill/>
          <a:ln cap="flat" cmpd="sng" w="19050">
            <a:solidFill>
              <a:srgbClr val="F1C23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91" name="Google Shape;19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311700" y="315925"/>
            <a:ext cx="87318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E-commerce concepts       (tagging to </a:t>
            </a:r>
            <a:r>
              <a:rPr lang="zh-TW"/>
              <a:t>Taxonomy     )</a:t>
            </a:r>
            <a:r>
              <a:rPr lang="zh-TW"/>
              <a:t>  </a:t>
            </a:r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75" y="1279763"/>
            <a:ext cx="539115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6232725" y="3403175"/>
            <a:ext cx="2767800" cy="1345500"/>
          </a:xfrm>
          <a:prstGeom prst="rect">
            <a:avLst/>
          </a:prstGeom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700"/>
              <a:t>M</a:t>
            </a:r>
            <a:r>
              <a:rPr lang="zh-TW" sz="1700"/>
              <a:t>apping each word back to large-scale text corpus to extract contexts and encode via Doc2vec</a:t>
            </a:r>
            <a:endParaRPr sz="1700"/>
          </a:p>
        </p:txBody>
      </p:sp>
      <p:sp>
        <p:nvSpPr>
          <p:cNvPr id="199" name="Google Shape;199;p26"/>
          <p:cNvSpPr/>
          <p:nvPr/>
        </p:nvSpPr>
        <p:spPr>
          <a:xfrm>
            <a:off x="8355550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1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4181700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3</a:t>
            </a:r>
            <a:endParaRPr b="1">
              <a:solidFill>
                <a:schemeClr val="accent1"/>
              </a:solidFill>
            </a:endParaRPr>
          </a:p>
        </p:txBody>
      </p:sp>
      <p:cxnSp>
        <p:nvCxnSpPr>
          <p:cNvPr id="201" name="Google Shape;201;p26"/>
          <p:cNvCxnSpPr>
            <a:endCxn id="198" idx="1"/>
          </p:cNvCxnSpPr>
          <p:nvPr/>
        </p:nvCxnSpPr>
        <p:spPr>
          <a:xfrm>
            <a:off x="5945025" y="3787325"/>
            <a:ext cx="287700" cy="2886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311700" y="315925"/>
            <a:ext cx="87318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E-commerce concepts       (tagging to Taxonomy     )  </a:t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8355550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1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4181700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3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210" name="Google Shape;2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250" y="1250625"/>
            <a:ext cx="5400675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311700" y="315925"/>
            <a:ext cx="44700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E-commerce concepts       </a:t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4181700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3</a:t>
            </a:r>
            <a:endParaRPr b="1">
              <a:solidFill>
                <a:schemeClr val="accent1"/>
              </a:solidFill>
            </a:endParaRPr>
          </a:p>
        </p:txBody>
      </p:sp>
      <p:cxnSp>
        <p:nvCxnSpPr>
          <p:cNvPr id="218" name="Google Shape;218;p28"/>
          <p:cNvCxnSpPr/>
          <p:nvPr/>
        </p:nvCxnSpPr>
        <p:spPr>
          <a:xfrm flipH="1" rot="10800000">
            <a:off x="4712400" y="725575"/>
            <a:ext cx="1420500" cy="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9" name="Google Shape;219;p28"/>
          <p:cNvSpPr txBox="1"/>
          <p:nvPr/>
        </p:nvSpPr>
        <p:spPr>
          <a:xfrm flipH="1">
            <a:off x="6471425" y="315925"/>
            <a:ext cx="1286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Items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7225"/>
            <a:ext cx="4728862" cy="369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237" y="1305750"/>
            <a:ext cx="33718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362" y="2197700"/>
            <a:ext cx="28956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4362" y="2645375"/>
            <a:ext cx="211455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3924" y="4061875"/>
            <a:ext cx="149542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/>
          <p:nvPr/>
        </p:nvSpPr>
        <p:spPr>
          <a:xfrm>
            <a:off x="342300" y="2158525"/>
            <a:ext cx="2676000" cy="26802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4953075" y="1178800"/>
            <a:ext cx="3655800" cy="35211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 rotWithShape="1">
          <a:blip r:embed="rId8">
            <a:alphaModFix/>
          </a:blip>
          <a:srcRect b="0" l="8256" r="0" t="0"/>
          <a:stretch/>
        </p:blipFill>
        <p:spPr>
          <a:xfrm>
            <a:off x="5228625" y="1250625"/>
            <a:ext cx="551500" cy="2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81025" y="1663750"/>
            <a:ext cx="299675" cy="1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311700" y="315925"/>
            <a:ext cx="44700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E-commerce concepts       </a:t>
            </a:r>
            <a:endParaRPr/>
          </a:p>
        </p:txBody>
      </p:sp>
      <p:sp>
        <p:nvSpPr>
          <p:cNvPr id="235" name="Google Shape;235;p29"/>
          <p:cNvSpPr/>
          <p:nvPr/>
        </p:nvSpPr>
        <p:spPr>
          <a:xfrm>
            <a:off x="4181700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3</a:t>
            </a:r>
            <a:endParaRPr b="1">
              <a:solidFill>
                <a:schemeClr val="accent1"/>
              </a:solidFill>
            </a:endParaRPr>
          </a:p>
        </p:txBody>
      </p:sp>
      <p:cxnSp>
        <p:nvCxnSpPr>
          <p:cNvPr id="236" name="Google Shape;236;p29"/>
          <p:cNvCxnSpPr/>
          <p:nvPr/>
        </p:nvCxnSpPr>
        <p:spPr>
          <a:xfrm flipH="1" rot="10800000">
            <a:off x="4712400" y="725575"/>
            <a:ext cx="1420500" cy="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37" name="Google Shape;237;p29"/>
          <p:cNvSpPr txBox="1"/>
          <p:nvPr/>
        </p:nvSpPr>
        <p:spPr>
          <a:xfrm flipH="1">
            <a:off x="6471425" y="315925"/>
            <a:ext cx="1286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Items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7225"/>
            <a:ext cx="4728862" cy="36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/>
          <p:nvPr/>
        </p:nvSpPr>
        <p:spPr>
          <a:xfrm>
            <a:off x="2467050" y="1827875"/>
            <a:ext cx="2437200" cy="27618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650" y="1494150"/>
            <a:ext cx="4139800" cy="6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5772" y="3788548"/>
            <a:ext cx="2518975" cy="5680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2" name="Google Shape;242;p29"/>
          <p:cNvSpPr/>
          <p:nvPr/>
        </p:nvSpPr>
        <p:spPr>
          <a:xfrm>
            <a:off x="5142900" y="1876850"/>
            <a:ext cx="3753600" cy="238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" name="Google Shape;243;p29"/>
          <p:cNvCxnSpPr>
            <a:stCxn id="244" idx="0"/>
            <a:endCxn id="242" idx="2"/>
          </p:cNvCxnSpPr>
          <p:nvPr/>
        </p:nvCxnSpPr>
        <p:spPr>
          <a:xfrm flipH="1" rot="10800000">
            <a:off x="7010550" y="2115575"/>
            <a:ext cx="9300" cy="43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Google Shape;244;p29"/>
          <p:cNvSpPr txBox="1"/>
          <p:nvPr/>
        </p:nvSpPr>
        <p:spPr>
          <a:xfrm>
            <a:off x="5485800" y="2551775"/>
            <a:ext cx="3049500" cy="877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latin typeface="Open Sans"/>
                <a:ea typeface="Open Sans"/>
                <a:cs typeface="Open Sans"/>
                <a:sym typeface="Open Sans"/>
              </a:rPr>
              <a:t>Concept embedding, Knowledge embedding, Primitive concepts class label ID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b="1" sz="3200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2" name="Google Shape;25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type="title"/>
          </p:nvPr>
        </p:nvSpPr>
        <p:spPr>
          <a:xfrm>
            <a:off x="311700" y="315925"/>
            <a:ext cx="87318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Dataset</a:t>
            </a:r>
            <a:r>
              <a:rPr lang="zh-TW"/>
              <a:t>        </a:t>
            </a:r>
            <a:endParaRPr/>
          </a:p>
        </p:txBody>
      </p:sp>
      <p:sp>
        <p:nvSpPr>
          <p:cNvPr id="258" name="Google Shape;25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59" name="Google Shape;2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525" y="944475"/>
            <a:ext cx="4786950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b="1" sz="3200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311700" y="315925"/>
            <a:ext cx="87318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        </a:t>
            </a:r>
            <a:endParaRPr/>
          </a:p>
        </p:txBody>
      </p:sp>
      <p:sp>
        <p:nvSpPr>
          <p:cNvPr id="265" name="Google Shape;26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66" name="Google Shape;2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724" y="2011675"/>
            <a:ext cx="4588550" cy="193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 txBox="1"/>
          <p:nvPr/>
        </p:nvSpPr>
        <p:spPr>
          <a:xfrm>
            <a:off x="1616250" y="1340950"/>
            <a:ext cx="6122700" cy="477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chemeClr val="dk1"/>
                </a:solidFill>
              </a:rPr>
              <a:t>Uncertainty and high Confidence Sampling (UCS, p11)</a:t>
            </a:r>
            <a:endParaRPr/>
          </a:p>
        </p:txBody>
      </p:sp>
      <p:sp>
        <p:nvSpPr>
          <p:cNvPr id="268" name="Google Shape;268;p32"/>
          <p:cNvSpPr/>
          <p:nvPr/>
        </p:nvSpPr>
        <p:spPr>
          <a:xfrm>
            <a:off x="3222150" y="3085825"/>
            <a:ext cx="3453600" cy="226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type="title"/>
          </p:nvPr>
        </p:nvSpPr>
        <p:spPr>
          <a:xfrm>
            <a:off x="311700" y="315925"/>
            <a:ext cx="87318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        </a:t>
            </a:r>
            <a:endParaRPr/>
          </a:p>
        </p:txBody>
      </p:sp>
      <p:sp>
        <p:nvSpPr>
          <p:cNvPr id="274" name="Google Shape;27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650" y="1541825"/>
            <a:ext cx="40767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7750" y="3567400"/>
            <a:ext cx="5219700" cy="1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 txBox="1"/>
          <p:nvPr/>
        </p:nvSpPr>
        <p:spPr>
          <a:xfrm>
            <a:off x="2218650" y="1028100"/>
            <a:ext cx="4706700" cy="477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chemeClr val="dk1"/>
                </a:solidFill>
              </a:rPr>
              <a:t>E-commerce Concept Classification (p13)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2608350" y="3090400"/>
            <a:ext cx="4138500" cy="477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chemeClr val="dk1"/>
                </a:solidFill>
              </a:rPr>
              <a:t> E-commerce Concept Tagging (p14)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5744550" y="2639525"/>
            <a:ext cx="612300" cy="226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"/>
          <p:cNvSpPr/>
          <p:nvPr/>
        </p:nvSpPr>
        <p:spPr>
          <a:xfrm>
            <a:off x="4684550" y="4445175"/>
            <a:ext cx="2442300" cy="226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6" name="Google Shape;286;p34"/>
          <p:cNvSpPr txBox="1"/>
          <p:nvPr>
            <p:ph type="title"/>
          </p:nvPr>
        </p:nvSpPr>
        <p:spPr>
          <a:xfrm>
            <a:off x="311700" y="315925"/>
            <a:ext cx="87318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        </a:t>
            </a:r>
            <a:endParaRPr/>
          </a:p>
        </p:txBody>
      </p:sp>
      <p:sp>
        <p:nvSpPr>
          <p:cNvPr id="287" name="Google Shape;287;p34"/>
          <p:cNvSpPr txBox="1"/>
          <p:nvPr/>
        </p:nvSpPr>
        <p:spPr>
          <a:xfrm>
            <a:off x="2367588" y="1322850"/>
            <a:ext cx="4408800" cy="477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chemeClr val="dk1"/>
                </a:solidFill>
              </a:rPr>
              <a:t>Concept-Item Semantic Matching</a:t>
            </a:r>
            <a:r>
              <a:rPr lang="zh-TW" sz="1900">
                <a:solidFill>
                  <a:schemeClr val="dk1"/>
                </a:solidFill>
              </a:rPr>
              <a:t> (p16)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288" name="Google Shape;2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238" y="1799850"/>
            <a:ext cx="458152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4"/>
          <p:cNvSpPr/>
          <p:nvPr/>
        </p:nvSpPr>
        <p:spPr>
          <a:xfrm>
            <a:off x="2486325" y="3471575"/>
            <a:ext cx="4169100" cy="226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"/>
          <p:cNvSpPr txBox="1"/>
          <p:nvPr/>
        </p:nvSpPr>
        <p:spPr>
          <a:xfrm>
            <a:off x="1631250" y="4052375"/>
            <a:ext cx="609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C</a:t>
            </a:r>
            <a:r>
              <a:rPr lang="zh-TW">
                <a:solidFill>
                  <a:schemeClr val="dk1"/>
                </a:solidFill>
              </a:rPr>
              <a:t>ollect 200k positive pairs and 200k negative pairs as testing set.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6" name="Google Shape;296;p35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b="1" sz="3200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7" name="Google Shape;29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3" name="Google Shape;303;p36"/>
          <p:cNvSpPr txBox="1"/>
          <p:nvPr>
            <p:ph type="title"/>
          </p:nvPr>
        </p:nvSpPr>
        <p:spPr>
          <a:xfrm>
            <a:off x="311700" y="315925"/>
            <a:ext cx="87318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r>
              <a:rPr lang="zh-TW"/>
              <a:t>        </a:t>
            </a:r>
            <a:endParaRPr/>
          </a:p>
        </p:txBody>
      </p:sp>
      <p:sp>
        <p:nvSpPr>
          <p:cNvPr id="304" name="Google Shape;304;p36"/>
          <p:cNvSpPr txBox="1"/>
          <p:nvPr/>
        </p:nvSpPr>
        <p:spPr>
          <a:xfrm>
            <a:off x="1017450" y="1324800"/>
            <a:ext cx="71091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zh-TW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“concept” nodes define user needs in e-commerce</a:t>
            </a: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 and build an end-to-end large comprehensive knowledge graph called “AliCoCo”,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To construct the four-layer structure of AliCoCo, we adopt a </a:t>
            </a:r>
            <a:r>
              <a:rPr lang="zh-TW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semi-automatic way</a:t>
            </a: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 by combining both machine learning efforts and manual efforts together.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Believe the idea of user needs understanding </a:t>
            </a:r>
            <a:r>
              <a:rPr lang="zh-TW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can be further applied in more e-commerce productions.</a:t>
            </a:r>
            <a:r>
              <a:rPr lang="zh-TW" sz="2000"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0" name="Google Shape;3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738" y="3435700"/>
            <a:ext cx="496252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4051" y="104750"/>
            <a:ext cx="4455897" cy="32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Problem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Previous Work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b="1" sz="3200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5290450" y="1543775"/>
            <a:ext cx="3313800" cy="33525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901875" y="1543850"/>
            <a:ext cx="3624300" cy="33525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/>
              <a:t>Problem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1298675" y="1543850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/>
              <a:t>Daily necessities</a:t>
            </a:r>
            <a:endParaRPr sz="2300"/>
          </a:p>
        </p:txBody>
      </p:sp>
      <p:sp>
        <p:nvSpPr>
          <p:cNvPr id="88" name="Google Shape;88;p16"/>
          <p:cNvSpPr txBox="1"/>
          <p:nvPr/>
        </p:nvSpPr>
        <p:spPr>
          <a:xfrm>
            <a:off x="5474125" y="1543850"/>
            <a:ext cx="2961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/>
              <a:t>3C</a:t>
            </a:r>
            <a:endParaRPr sz="2300"/>
          </a:p>
        </p:txBody>
      </p:sp>
      <p:grpSp>
        <p:nvGrpSpPr>
          <p:cNvPr id="89" name="Google Shape;89;p16"/>
          <p:cNvGrpSpPr/>
          <p:nvPr/>
        </p:nvGrpSpPr>
        <p:grpSpPr>
          <a:xfrm>
            <a:off x="5474125" y="1975526"/>
            <a:ext cx="2962025" cy="2707100"/>
            <a:chOff x="5474125" y="1823126"/>
            <a:chExt cx="2962025" cy="2707100"/>
          </a:xfrm>
        </p:grpSpPr>
        <p:pic>
          <p:nvPicPr>
            <p:cNvPr id="90" name="Google Shape;90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74125" y="1823126"/>
              <a:ext cx="1245225" cy="124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6"/>
            <p:cNvPicPr preferRelativeResize="0"/>
            <p:nvPr/>
          </p:nvPicPr>
          <p:blipFill rotWithShape="1">
            <a:blip r:embed="rId4">
              <a:alphaModFix/>
            </a:blip>
            <a:srcRect b="0" l="0" r="3493" t="11134"/>
            <a:stretch/>
          </p:blipFill>
          <p:spPr>
            <a:xfrm>
              <a:off x="7223950" y="1887650"/>
              <a:ext cx="1212200" cy="111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93650" y="3371213"/>
              <a:ext cx="1072800" cy="107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74125" y="3285000"/>
              <a:ext cx="1245226" cy="12452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9050" y="2082650"/>
            <a:ext cx="1624975" cy="16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9050" y="2082650"/>
            <a:ext cx="1463300" cy="14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44087" y="3299925"/>
            <a:ext cx="1498275" cy="149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43422" y="3402825"/>
            <a:ext cx="1750604" cy="14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2643425" y="852650"/>
            <a:ext cx="4232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Category in E-commerce</a:t>
            </a:r>
            <a:endParaRPr sz="2700"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Previous work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311700" y="1285875"/>
            <a:ext cx="8388300" cy="3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6369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zh-TW" sz="2300"/>
              <a:t>Existing taxonomies or ontologies in e-commerce are </a:t>
            </a:r>
            <a:r>
              <a:rPr b="1" lang="zh-TW" sz="2300"/>
              <a:t>difficult to interpret various user needs</a:t>
            </a:r>
            <a:r>
              <a:rPr lang="zh-TW" sz="2300"/>
              <a:t> </a:t>
            </a:r>
            <a:r>
              <a:rPr lang="zh-TW" sz="2300"/>
              <a:t>accurately and </a:t>
            </a:r>
            <a:r>
              <a:rPr lang="zh-TW" sz="2300"/>
              <a:t>comprehensively</a:t>
            </a:r>
            <a:endParaRPr sz="2300"/>
          </a:p>
          <a:p>
            <a:pPr indent="-36369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zh-TW" sz="2300"/>
              <a:t>Users do not always know the exact product</a:t>
            </a:r>
            <a:r>
              <a:rPr lang="zh-TW" sz="2300"/>
              <a:t>. They have in mind is a type of products with some extra features. </a:t>
            </a:r>
            <a:endParaRPr sz="2300"/>
          </a:p>
          <a:p>
            <a:pPr indent="-36369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zh-TW" sz="2300"/>
              <a:t>Even worse, </a:t>
            </a:r>
            <a:r>
              <a:rPr b="1" lang="zh-TW" sz="2300"/>
              <a:t>some users only have a scenario or a problem</a:t>
            </a:r>
            <a:r>
              <a:rPr lang="zh-TW" sz="2300"/>
              <a:t> but no idea what items could help.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2397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Target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59100" y="1000075"/>
            <a:ext cx="8927700" cy="8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/>
              <a:t>Bridging concepts connect user and items to satisfy some </a:t>
            </a:r>
            <a:r>
              <a:rPr b="1" lang="zh-TW" sz="2000">
                <a:solidFill>
                  <a:schemeClr val="dk1"/>
                </a:solidFill>
              </a:rPr>
              <a:t>high-level user needs </a:t>
            </a:r>
            <a:r>
              <a:rPr lang="zh-TW" sz="2000"/>
              <a:t>or shopping scenarios such as </a:t>
            </a:r>
            <a:r>
              <a:rPr b="1" lang="zh-TW" sz="2000">
                <a:solidFill>
                  <a:schemeClr val="accent5"/>
                </a:solidFill>
              </a:rPr>
              <a:t>“Outdoor Barbecue” and “Keep Warm for kids”</a:t>
            </a:r>
            <a:endParaRPr b="1" sz="2000"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175" y="1660625"/>
            <a:ext cx="6395998" cy="33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b="1" sz="3200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2397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Architecture</a:t>
            </a:r>
            <a:endParaRPr/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263" y="937476"/>
            <a:ext cx="7533474" cy="3937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1873100" y="4179200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1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1873100" y="302122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2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873100" y="186852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3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7633000" y="324032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4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1117225" y="324032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4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Taxonomy</a:t>
            </a: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2179275" y="553975"/>
            <a:ext cx="385800" cy="355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1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450" y="1275825"/>
            <a:ext cx="4337103" cy="36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3402450" y="875625"/>
            <a:ext cx="23391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 pre-defined classes</a:t>
            </a:r>
            <a:endParaRPr/>
          </a:p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